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13"/>
  </p:notesMasterIdLst>
  <p:sldIdLst>
    <p:sldId id="257" r:id="rId4"/>
    <p:sldId id="302" r:id="rId5"/>
    <p:sldId id="303" r:id="rId6"/>
    <p:sldId id="304" r:id="rId7"/>
    <p:sldId id="305" r:id="rId8"/>
    <p:sldId id="306" r:id="rId9"/>
    <p:sldId id="307" r:id="rId10"/>
    <p:sldId id="308" r:id="rId11"/>
    <p:sldId id="311" r:id="rId12"/>
  </p:sldIdLst>
  <p:sldSz cx="18288000" cy="10287000"/>
  <p:notesSz cx="6858000" cy="9144000"/>
  <p:embeddedFontLst>
    <p:embeddedFont>
      <p:font typeface="Lato Bold" panose="020B0604020202020204" charset="0"/>
      <p:regular r:id="rId14"/>
      <p:bold r:id="rId15"/>
    </p:embeddedFont>
    <p:embeddedFont>
      <p:font typeface="League Spartan" panose="020B0604020202020204" charset="0"/>
      <p:regular r:id="rId16"/>
    </p:embeddedFont>
    <p:embeddedFont>
      <p:font typeface="Poppins"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89EC6-14C4-40D1-9237-A8956533EC6D}" type="datetimeFigureOut">
              <a:rPr lang="en-GB" smtClean="0"/>
              <a:t>20/05/2025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D3A3-D945-4334-B2CA-F0FF41A425BA}" type="slidenum">
              <a:rPr lang="en-GB" smtClean="0"/>
              <a:t>‹#›</a:t>
            </a:fld>
            <a:endParaRPr lang="en-GB"/>
          </a:p>
        </p:txBody>
      </p:sp>
    </p:spTree>
    <p:extLst>
      <p:ext uri="{BB962C8B-B14F-4D97-AF65-F5344CB8AC3E}">
        <p14:creationId xmlns:p14="http://schemas.microsoft.com/office/powerpoint/2010/main" val="295968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304800"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0"/>
            <a:ext cx="12431768" cy="1096839"/>
          </a:xfrm>
          <a:prstGeom prst="rect">
            <a:avLst/>
          </a:prstGeom>
        </p:spPr>
        <p:txBody>
          <a:bodyPr wrap="square" lIns="0" tIns="0" rIns="0" bIns="0" rtlCol="0" anchor="t">
            <a:spAutoFit/>
          </a:bodyPr>
          <a:lstStyle/>
          <a:p>
            <a:pPr>
              <a:lnSpc>
                <a:spcPts val="9725"/>
              </a:lnSpc>
              <a:spcBef>
                <a:spcPct val="0"/>
              </a:spcBef>
            </a:pPr>
            <a:r>
              <a:rPr lang="en-US" sz="6000" b="1" dirty="0">
                <a:solidFill>
                  <a:srgbClr val="FFFFFF"/>
                </a:solidFill>
                <a:latin typeface="Lato Bold"/>
              </a:rPr>
              <a:t>1. Get notes in order</a:t>
            </a:r>
          </a:p>
        </p:txBody>
      </p:sp>
      <p:sp>
        <p:nvSpPr>
          <p:cNvPr id="17" name="TextBox 16">
            <a:extLst>
              <a:ext uri="{FF2B5EF4-FFF2-40B4-BE49-F238E27FC236}">
                <a16:creationId xmlns:a16="http://schemas.microsoft.com/office/drawing/2014/main" id="{8CF7FBC0-C9BD-AA57-8A48-137C94AC5F8E}"/>
              </a:ext>
            </a:extLst>
          </p:cNvPr>
          <p:cNvSpPr txBox="1"/>
          <p:nvPr/>
        </p:nvSpPr>
        <p:spPr>
          <a:xfrm>
            <a:off x="772194" y="1227014"/>
            <a:ext cx="9660856" cy="11566308"/>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schemeClr val="bg1"/>
              </a:buClr>
              <a:buSzPct val="100000"/>
              <a:tabLst/>
              <a:defRPr/>
            </a:pPr>
            <a:r>
              <a:rPr lang="en-GB" sz="2800" dirty="0">
                <a:solidFill>
                  <a:schemeClr val="bg1"/>
                </a:solidFill>
                <a:latin typeface="Calibri"/>
              </a:rPr>
              <a:t>If you have notes, get them into an order to help utilise what you already have. If you haven’t made any extra notes, use your exercise books and materials from lessons.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2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2800" dirty="0">
                <a:solidFill>
                  <a:schemeClr val="bg1"/>
                </a:solidFill>
                <a:latin typeface="Calibri"/>
              </a:rPr>
              <a:t>Find out what your gaps are using checklists given to you in lesson. If you don’t have a checklist – look on your emails/</a:t>
            </a:r>
            <a:r>
              <a:rPr lang="en-GB" sz="2800" dirty="0" err="1">
                <a:solidFill>
                  <a:schemeClr val="bg1"/>
                </a:solidFill>
                <a:latin typeface="Calibri"/>
              </a:rPr>
              <a:t>arbor</a:t>
            </a:r>
            <a:r>
              <a:rPr lang="en-GB" sz="2800" dirty="0">
                <a:solidFill>
                  <a:schemeClr val="bg1"/>
                </a:solidFill>
                <a:latin typeface="Calibri"/>
              </a:rPr>
              <a:t>/teams for revision lists that have been posted. You can find your gaps from these lists by reflecting on what you feel confident with or what you don’t feel confident with.</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2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2800" dirty="0">
                <a:solidFill>
                  <a:schemeClr val="bg1"/>
                </a:solidFill>
                <a:latin typeface="Calibri"/>
              </a:rPr>
              <a:t>Cornell note taking (pictured) is a great way of organising classwork and your notes. Look at the how to guide pictured following these steps. Soon you will be an expert! </a:t>
            </a:r>
          </a:p>
          <a:p>
            <a:pPr marL="514350" marR="0" lvl="0" indent="-514350" algn="l" defTabSz="914400" rtl="0" eaLnBrk="1" fontAlgn="auto" latinLnBrk="0" hangingPunct="1">
              <a:lnSpc>
                <a:spcPct val="90000"/>
              </a:lnSpc>
              <a:spcBef>
                <a:spcPts val="0"/>
              </a:spcBef>
              <a:spcAft>
                <a:spcPts val="0"/>
              </a:spcAft>
              <a:buClr>
                <a:schemeClr val="bg1"/>
              </a:buClr>
              <a:buSzPct val="100000"/>
              <a:buFont typeface="+mj-lt"/>
              <a:buAutoNum type="arabicPeriod"/>
              <a:tabLst/>
              <a:defRPr/>
            </a:pPr>
            <a:r>
              <a:rPr lang="en-GB" sz="2800" dirty="0">
                <a:solidFill>
                  <a:schemeClr val="bg1"/>
                </a:solidFill>
                <a:latin typeface="Calibri"/>
              </a:rPr>
              <a:t> Title of lesson/topic.</a:t>
            </a:r>
          </a:p>
          <a:p>
            <a:pPr marL="514350" marR="0" lvl="0" indent="-514350" algn="l" defTabSz="914400" rtl="0" eaLnBrk="1" fontAlgn="auto" latinLnBrk="0" hangingPunct="1">
              <a:lnSpc>
                <a:spcPct val="90000"/>
              </a:lnSpc>
              <a:spcBef>
                <a:spcPts val="0"/>
              </a:spcBef>
              <a:spcAft>
                <a:spcPts val="0"/>
              </a:spcAft>
              <a:buClr>
                <a:schemeClr val="bg1"/>
              </a:buClr>
              <a:buSzPct val="100000"/>
              <a:buFont typeface="+mj-lt"/>
              <a:buAutoNum type="arabicPeriod"/>
              <a:tabLst/>
              <a:defRPr/>
            </a:pPr>
            <a:r>
              <a:rPr lang="en-GB" sz="2800" dirty="0">
                <a:solidFill>
                  <a:schemeClr val="bg1"/>
                </a:solidFill>
                <a:latin typeface="Calibri"/>
              </a:rPr>
              <a:t> Complete notes/diagrams with labels in notes section.</a:t>
            </a:r>
          </a:p>
          <a:p>
            <a:pPr marL="514350" marR="0" lvl="0" indent="-514350" algn="l" defTabSz="914400" rtl="0" eaLnBrk="1" fontAlgn="auto" latinLnBrk="0" hangingPunct="1">
              <a:lnSpc>
                <a:spcPct val="90000"/>
              </a:lnSpc>
              <a:spcBef>
                <a:spcPts val="0"/>
              </a:spcBef>
              <a:spcAft>
                <a:spcPts val="0"/>
              </a:spcAft>
              <a:buClr>
                <a:schemeClr val="bg1"/>
              </a:buClr>
              <a:buSzPct val="100000"/>
              <a:buFont typeface="+mj-lt"/>
              <a:buAutoNum type="arabicPeriod"/>
              <a:tabLst/>
              <a:defRPr/>
            </a:pPr>
            <a:r>
              <a:rPr lang="en-GB" sz="2800" dirty="0">
                <a:solidFill>
                  <a:schemeClr val="bg1"/>
                </a:solidFill>
                <a:latin typeface="Calibri"/>
              </a:rPr>
              <a:t> Come up with a key word or phrase to remember each point in the “cue” section.</a:t>
            </a:r>
          </a:p>
          <a:p>
            <a:pPr marL="514350" marR="0" lvl="0" indent="-514350" algn="l" defTabSz="914400" rtl="0" eaLnBrk="1" fontAlgn="auto" latinLnBrk="0" hangingPunct="1">
              <a:lnSpc>
                <a:spcPct val="90000"/>
              </a:lnSpc>
              <a:spcBef>
                <a:spcPts val="0"/>
              </a:spcBef>
              <a:spcAft>
                <a:spcPts val="0"/>
              </a:spcAft>
              <a:buClr>
                <a:schemeClr val="bg1"/>
              </a:buClr>
              <a:buSzPct val="100000"/>
              <a:buFont typeface="+mj-lt"/>
              <a:buAutoNum type="arabicPeriod"/>
              <a:tabLst/>
              <a:defRPr/>
            </a:pPr>
            <a:r>
              <a:rPr lang="en-GB" sz="2800" dirty="0">
                <a:solidFill>
                  <a:schemeClr val="bg1"/>
                </a:solidFill>
                <a:latin typeface="Calibri"/>
              </a:rPr>
              <a:t>Write 3 main points from the Cues in the summary box, or make up questions from the cues to help you remember the notes.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2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2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400" u="sng"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4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4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GB" sz="4400" b="0" i="0" u="none" strike="noStrike" kern="1200" cap="none" spc="0" normalizeH="0" baseline="0" noProof="0" dirty="0">
              <a:ln>
                <a:noFill/>
              </a:ln>
              <a:solidFill>
                <a:schemeClr val="bg1"/>
              </a:solidFill>
              <a:effectLst/>
              <a:uLnTx/>
              <a:uFillTx/>
              <a:latin typeface="Calibri"/>
              <a:ea typeface="+mn-ea"/>
              <a:cs typeface="+mn-cs"/>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US" sz="4400" b="0" i="0" u="none" strike="noStrike" kern="1200" cap="none" spc="0" normalizeH="0" baseline="0" noProof="0" dirty="0">
              <a:ln>
                <a:noFill/>
              </a:ln>
              <a:solidFill>
                <a:schemeClr val="bg1"/>
              </a:solidFill>
              <a:effectLst/>
              <a:uLnTx/>
              <a:uFillTx/>
              <a:latin typeface="Poppins"/>
              <a:ea typeface="+mn-ea"/>
              <a:cs typeface="+mn-cs"/>
            </a:endParaRPr>
          </a:p>
        </p:txBody>
      </p:sp>
      <p:pic>
        <p:nvPicPr>
          <p:cNvPr id="1026" name="Picture 2" descr="How to Choose the Best Note Taking Method - ChloeBurroughs.com">
            <a:extLst>
              <a:ext uri="{FF2B5EF4-FFF2-40B4-BE49-F238E27FC236}">
                <a16:creationId xmlns:a16="http://schemas.microsoft.com/office/drawing/2014/main" id="{AF378FA6-E1CE-8BF5-675A-4D60568927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4200" y="25400"/>
            <a:ext cx="7219950" cy="1028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304800"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0"/>
            <a:ext cx="12431768" cy="1096839"/>
          </a:xfrm>
          <a:prstGeom prst="rect">
            <a:avLst/>
          </a:prstGeom>
        </p:spPr>
        <p:txBody>
          <a:bodyPr wrap="square" lIns="0" tIns="0" rIns="0" bIns="0" rtlCol="0" anchor="t">
            <a:spAutoFit/>
          </a:bodyPr>
          <a:lstStyle/>
          <a:p>
            <a:pPr>
              <a:lnSpc>
                <a:spcPts val="9725"/>
              </a:lnSpc>
              <a:spcBef>
                <a:spcPct val="0"/>
              </a:spcBef>
            </a:pPr>
            <a:r>
              <a:rPr lang="en-US" sz="6000" b="1" dirty="0">
                <a:solidFill>
                  <a:srgbClr val="FFFFFF"/>
                </a:solidFill>
                <a:latin typeface="Lato Bold"/>
              </a:rPr>
              <a:t>2. Condensing notes</a:t>
            </a:r>
          </a:p>
        </p:txBody>
      </p:sp>
      <p:sp>
        <p:nvSpPr>
          <p:cNvPr id="17" name="TextBox 16">
            <a:extLst>
              <a:ext uri="{FF2B5EF4-FFF2-40B4-BE49-F238E27FC236}">
                <a16:creationId xmlns:a16="http://schemas.microsoft.com/office/drawing/2014/main" id="{8CF7FBC0-C9BD-AA57-8A48-137C94AC5F8E}"/>
              </a:ext>
            </a:extLst>
          </p:cNvPr>
          <p:cNvSpPr txBox="1"/>
          <p:nvPr/>
        </p:nvSpPr>
        <p:spPr>
          <a:xfrm>
            <a:off x="-288256" y="1214314"/>
            <a:ext cx="10270456" cy="15832026"/>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You can do this in several small, effective ways.</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Transform pages of notes to 10 key points. Then summarise to 3 main points, then 1 key word. Some students use a flip and fold technique with this where they perform each task on each folded side. The main sheet would have all the notes, then fold in half. Then on half the page summarise the main page notes. Fold in half again, and on the blank space, summarise the summary and keep folding until you get to one keyword or phrase.</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You can cover up notes and try to memorise what you have written which is simple and effective, with no cost at all. Another form of note condensing is active recall:</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Reading your notes.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Cover them up. Re-write as much as you can from memory.</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Compare your notes to the written notes.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Add missing content in a different colour.</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Repeat 2-3 times.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u="sng"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GB" sz="4800" b="0" i="0" u="none" strike="noStrike" kern="1200" cap="none" spc="0" normalizeH="0" baseline="0" noProof="0" dirty="0">
              <a:ln>
                <a:noFill/>
              </a:ln>
              <a:solidFill>
                <a:schemeClr val="bg1"/>
              </a:solidFill>
              <a:effectLst/>
              <a:uLnTx/>
              <a:uFillTx/>
              <a:latin typeface="Calibri"/>
              <a:ea typeface="+mn-ea"/>
              <a:cs typeface="+mn-cs"/>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US" sz="4800" b="0" i="0" u="none" strike="noStrike" kern="1200" cap="none" spc="0" normalizeH="0" baseline="0" noProof="0" dirty="0">
              <a:ln>
                <a:noFill/>
              </a:ln>
              <a:solidFill>
                <a:schemeClr val="bg1"/>
              </a:solidFill>
              <a:effectLst/>
              <a:uLnTx/>
              <a:uFillTx/>
              <a:latin typeface="Poppins"/>
              <a:ea typeface="+mn-ea"/>
              <a:cs typeface="+mn-cs"/>
            </a:endParaRPr>
          </a:p>
        </p:txBody>
      </p:sp>
      <p:pic>
        <p:nvPicPr>
          <p:cNvPr id="3074" name="Picture 2">
            <a:extLst>
              <a:ext uri="{FF2B5EF4-FFF2-40B4-BE49-F238E27FC236}">
                <a16:creationId xmlns:a16="http://schemas.microsoft.com/office/drawing/2014/main" id="{1018F7BB-1231-D3F4-7FB4-FFAC54936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1137481"/>
            <a:ext cx="8012038" cy="801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35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304800"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0"/>
            <a:ext cx="12431768" cy="1096839"/>
          </a:xfrm>
          <a:prstGeom prst="rect">
            <a:avLst/>
          </a:prstGeom>
        </p:spPr>
        <p:txBody>
          <a:bodyPr wrap="square" lIns="0" tIns="0" rIns="0" bIns="0" rtlCol="0" anchor="t">
            <a:spAutoFit/>
          </a:bodyPr>
          <a:lstStyle/>
          <a:p>
            <a:pPr>
              <a:lnSpc>
                <a:spcPts val="9725"/>
              </a:lnSpc>
              <a:spcBef>
                <a:spcPct val="0"/>
              </a:spcBef>
            </a:pPr>
            <a:r>
              <a:rPr lang="en-US" sz="6000" b="1" dirty="0">
                <a:solidFill>
                  <a:srgbClr val="FFFFFF"/>
                </a:solidFill>
                <a:latin typeface="Lato Bold"/>
              </a:rPr>
              <a:t>3. Mind maps</a:t>
            </a:r>
          </a:p>
        </p:txBody>
      </p:sp>
      <p:pic>
        <p:nvPicPr>
          <p:cNvPr id="4098" name="Picture 2" descr="pptx, 2.27 MB">
            <a:extLst>
              <a:ext uri="{FF2B5EF4-FFF2-40B4-BE49-F238E27FC236}">
                <a16:creationId xmlns:a16="http://schemas.microsoft.com/office/drawing/2014/main" id="{780416B5-8179-5F88-935D-8AF3FE963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7604" y="260840"/>
            <a:ext cx="7976753" cy="5982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9796BE-7E54-978F-927F-56AB524D0C18}"/>
              </a:ext>
            </a:extLst>
          </p:cNvPr>
          <p:cNvSpPr txBox="1"/>
          <p:nvPr/>
        </p:nvSpPr>
        <p:spPr>
          <a:xfrm>
            <a:off x="-288256" y="1214314"/>
            <a:ext cx="9813256" cy="12729639"/>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Mind maps are a visual way to organise information.</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Usually, a mind map is for one topic. E.g. Electrolysis.</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 most effective mind maps are short/bullet points/phrases alongside labelled diagrams and images to help you remember the information you are displaying.</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They comprise of key ideas and links to other topic areas.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To use effectively:</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Use notes you have made or a revision guide to make your mind map.</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Pin them up somewhere you will look (a bedroom wall, the fridge, back of a door) so you see them regularly and can reference them for other revision strategies.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Re-draw the mind map from memory, as much as you can in 5 minutes. Refer to the original afterward and then add the missing info with a different coloured pen.</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u="sng"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GB" sz="4800" b="0" i="0" u="none" strike="noStrike" kern="1200" cap="none" spc="0" normalizeH="0" baseline="0" noProof="0" dirty="0">
              <a:ln>
                <a:noFill/>
              </a:ln>
              <a:solidFill>
                <a:schemeClr val="bg1"/>
              </a:solidFill>
              <a:effectLst/>
              <a:uLnTx/>
              <a:uFillTx/>
              <a:latin typeface="Calibri"/>
              <a:ea typeface="+mn-ea"/>
              <a:cs typeface="+mn-cs"/>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US" sz="4800" b="0" i="0" u="none" strike="noStrike" kern="1200" cap="none" spc="0" normalizeH="0" baseline="0" noProof="0" dirty="0">
              <a:ln>
                <a:noFill/>
              </a:ln>
              <a:solidFill>
                <a:schemeClr val="bg1"/>
              </a:solidFill>
              <a:effectLst/>
              <a:uLnTx/>
              <a:uFillTx/>
              <a:latin typeface="Poppins"/>
              <a:ea typeface="+mn-ea"/>
              <a:cs typeface="+mn-cs"/>
            </a:endParaRPr>
          </a:p>
        </p:txBody>
      </p:sp>
      <p:sp>
        <p:nvSpPr>
          <p:cNvPr id="7" name="Google Shape;510;p41">
            <a:extLst>
              <a:ext uri="{FF2B5EF4-FFF2-40B4-BE49-F238E27FC236}">
                <a16:creationId xmlns:a16="http://schemas.microsoft.com/office/drawing/2014/main" id="{E3610B7A-AD15-79A5-4558-77A7302C2D45}"/>
              </a:ext>
            </a:extLst>
          </p:cNvPr>
          <p:cNvSpPr/>
          <p:nvPr/>
        </p:nvSpPr>
        <p:spPr>
          <a:xfrm>
            <a:off x="10363200" y="6987950"/>
            <a:ext cx="7436355" cy="2554505"/>
          </a:xfrm>
          <a:prstGeom prst="rect">
            <a:avLst/>
          </a:prstGeom>
          <a:solidFill>
            <a:srgbClr val="FFC000"/>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u="sng" dirty="0">
                <a:solidFill>
                  <a:schemeClr val="dk1"/>
                </a:solidFill>
                <a:latin typeface="League Spartan" panose="020B0604020202020204" charset="0"/>
                <a:ea typeface="Calibri"/>
                <a:cs typeface="Calibri"/>
                <a:sym typeface="Calibri"/>
              </a:rPr>
              <a:t>Bonus idea!</a:t>
            </a:r>
          </a:p>
          <a:p>
            <a:pPr marL="0" marR="0" lvl="0" indent="0" algn="ctr" rtl="0">
              <a:spcBef>
                <a:spcPts val="0"/>
              </a:spcBef>
              <a:spcAft>
                <a:spcPts val="0"/>
              </a:spcAft>
              <a:buNone/>
            </a:pPr>
            <a:endParaRPr lang="en-GB" sz="2000" dirty="0">
              <a:solidFill>
                <a:schemeClr val="dk1"/>
              </a:solidFill>
              <a:latin typeface="League Spartan" panose="020B0604020202020204" charset="0"/>
              <a:cs typeface="Calibri"/>
              <a:sym typeface="Calibri"/>
            </a:endParaRPr>
          </a:p>
          <a:p>
            <a:pPr marL="0" marR="0" lvl="0" indent="0" algn="ctr" rtl="0">
              <a:spcBef>
                <a:spcPts val="0"/>
              </a:spcBef>
              <a:spcAft>
                <a:spcPts val="0"/>
              </a:spcAft>
              <a:buNone/>
            </a:pPr>
            <a:r>
              <a:rPr lang="en-GB" sz="2000" dirty="0">
                <a:solidFill>
                  <a:schemeClr val="dk1"/>
                </a:solidFill>
                <a:latin typeface="League Spartan" panose="020B0604020202020204" charset="0"/>
                <a:cs typeface="Calibri"/>
                <a:sym typeface="Calibri"/>
              </a:rPr>
              <a:t>Create a set of 10 questions from your mind map with the best answers on flashcards. Then try to recall the answers to the question on those cards or look at the answers and think what the question could be.</a:t>
            </a:r>
            <a:endParaRPr lang="en-GB" sz="2000" dirty="0">
              <a:solidFill>
                <a:schemeClr val="bg1"/>
              </a:solidFill>
              <a:latin typeface="Calibri"/>
            </a:endParaRPr>
          </a:p>
        </p:txBody>
      </p:sp>
    </p:spTree>
    <p:extLst>
      <p:ext uri="{BB962C8B-B14F-4D97-AF65-F5344CB8AC3E}">
        <p14:creationId xmlns:p14="http://schemas.microsoft.com/office/powerpoint/2010/main" val="237142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0" y="0"/>
            <a:ext cx="18288000" cy="10287000"/>
          </a:xfrm>
          <a:prstGeom prst="rect">
            <a:avLst/>
          </a:prstGeom>
        </p:spPr>
      </p:pic>
      <p:grpSp>
        <p:nvGrpSpPr>
          <p:cNvPr id="3" name="Group 3"/>
          <p:cNvGrpSpPr/>
          <p:nvPr/>
        </p:nvGrpSpPr>
        <p:grpSpPr>
          <a:xfrm>
            <a:off x="-304800"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0"/>
            <a:ext cx="12431768" cy="1096839"/>
          </a:xfrm>
          <a:prstGeom prst="rect">
            <a:avLst/>
          </a:prstGeom>
        </p:spPr>
        <p:txBody>
          <a:bodyPr wrap="square" lIns="0" tIns="0" rIns="0" bIns="0" rtlCol="0" anchor="t">
            <a:spAutoFit/>
          </a:bodyPr>
          <a:lstStyle/>
          <a:p>
            <a:pPr>
              <a:lnSpc>
                <a:spcPts val="9725"/>
              </a:lnSpc>
              <a:spcBef>
                <a:spcPct val="0"/>
              </a:spcBef>
            </a:pPr>
            <a:r>
              <a:rPr lang="en-US" sz="6000" b="1" dirty="0">
                <a:solidFill>
                  <a:srgbClr val="FFFFFF"/>
                </a:solidFill>
                <a:latin typeface="Lato Bold"/>
              </a:rPr>
              <a:t>4. Flow charts</a:t>
            </a:r>
          </a:p>
        </p:txBody>
      </p:sp>
      <p:sp>
        <p:nvSpPr>
          <p:cNvPr id="6" name="TextBox 5">
            <a:extLst>
              <a:ext uri="{FF2B5EF4-FFF2-40B4-BE49-F238E27FC236}">
                <a16:creationId xmlns:a16="http://schemas.microsoft.com/office/drawing/2014/main" id="{809796BE-7E54-978F-927F-56AB524D0C18}"/>
              </a:ext>
            </a:extLst>
          </p:cNvPr>
          <p:cNvSpPr txBox="1"/>
          <p:nvPr/>
        </p:nvSpPr>
        <p:spPr>
          <a:xfrm>
            <a:off x="-288256" y="1214314"/>
            <a:ext cx="5546056" cy="13172837"/>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They are a diagram that show chronology of events or a process usually, but could also show the concepts which you build upon. For instance, the top of a flow chart could be Ions, then ionic bonding, ionic properties then at the bottom electrolysis.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They work for a lot of subjects; namely, business studies (supply chains), history (a timeline of events that led to the great depression), science (the steps of a practical experiment), geography (the stages of erosion) and maths (the process of working out a percentage).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u="sng"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GB" sz="4800" b="0" i="0" u="none" strike="noStrike" kern="1200" cap="none" spc="0" normalizeH="0" baseline="0" noProof="0" dirty="0">
              <a:ln>
                <a:noFill/>
              </a:ln>
              <a:solidFill>
                <a:schemeClr val="bg1"/>
              </a:solidFill>
              <a:effectLst/>
              <a:uLnTx/>
              <a:uFillTx/>
              <a:latin typeface="Calibri"/>
              <a:ea typeface="+mn-ea"/>
              <a:cs typeface="+mn-cs"/>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US" sz="4800" b="0" i="0" u="none" strike="noStrike" kern="1200" cap="none" spc="0" normalizeH="0" baseline="0" noProof="0" dirty="0">
              <a:ln>
                <a:noFill/>
              </a:ln>
              <a:solidFill>
                <a:schemeClr val="bg1"/>
              </a:solidFill>
              <a:effectLst/>
              <a:uLnTx/>
              <a:uFillTx/>
              <a:latin typeface="Poppins"/>
              <a:ea typeface="+mn-ea"/>
              <a:cs typeface="+mn-cs"/>
            </a:endParaRPr>
          </a:p>
        </p:txBody>
      </p:sp>
      <p:pic>
        <p:nvPicPr>
          <p:cNvPr id="5124" name="Picture 4" descr="AQA C2 Bonding, Structure and Properties Exam Question Flowchart | Teaching  Resources">
            <a:extLst>
              <a:ext uri="{FF2B5EF4-FFF2-40B4-BE49-F238E27FC236}">
                <a16:creationId xmlns:a16="http://schemas.microsoft.com/office/drawing/2014/main" id="{EE4824CA-174D-94F0-7273-395FF51A3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9100"/>
            <a:ext cx="12182469" cy="913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7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73515" y="0"/>
            <a:ext cx="18288000" cy="10287000"/>
          </a:xfrm>
          <a:prstGeom prst="rect">
            <a:avLst/>
          </a:prstGeom>
        </p:spPr>
      </p:pic>
      <p:grpSp>
        <p:nvGrpSpPr>
          <p:cNvPr id="3" name="Group 3"/>
          <p:cNvGrpSpPr/>
          <p:nvPr/>
        </p:nvGrpSpPr>
        <p:grpSpPr>
          <a:xfrm>
            <a:off x="-262856"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0"/>
            <a:ext cx="12431768" cy="1096839"/>
          </a:xfrm>
          <a:prstGeom prst="rect">
            <a:avLst/>
          </a:prstGeom>
        </p:spPr>
        <p:txBody>
          <a:bodyPr wrap="square" lIns="0" tIns="0" rIns="0" bIns="0" rtlCol="0" anchor="t">
            <a:spAutoFit/>
          </a:bodyPr>
          <a:lstStyle/>
          <a:p>
            <a:pPr>
              <a:lnSpc>
                <a:spcPts val="9725"/>
              </a:lnSpc>
              <a:spcBef>
                <a:spcPct val="0"/>
              </a:spcBef>
            </a:pPr>
            <a:r>
              <a:rPr lang="en-US" sz="6000" b="1" dirty="0">
                <a:solidFill>
                  <a:srgbClr val="FFFFFF"/>
                </a:solidFill>
                <a:latin typeface="Lato Bold"/>
              </a:rPr>
              <a:t>5. Flashcards</a:t>
            </a:r>
          </a:p>
        </p:txBody>
      </p:sp>
      <p:sp>
        <p:nvSpPr>
          <p:cNvPr id="7" name="TextBox 6">
            <a:extLst>
              <a:ext uri="{FF2B5EF4-FFF2-40B4-BE49-F238E27FC236}">
                <a16:creationId xmlns:a16="http://schemas.microsoft.com/office/drawing/2014/main" id="{86059E9F-49E1-1750-F2A5-39FA80662B8A}"/>
              </a:ext>
            </a:extLst>
          </p:cNvPr>
          <p:cNvSpPr txBox="1"/>
          <p:nvPr/>
        </p:nvSpPr>
        <p:spPr>
          <a:xfrm>
            <a:off x="-288256" y="1214314"/>
            <a:ext cx="12937456" cy="13172837"/>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 best flashcards have a question or prompt on one side (like a diagram or key word for instance) and then the answer on the back.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They are a great way of testing yourself and others, filling in gaps and assessing where your areas of weakness are.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Flashcards are good for:</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Important dates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Language vocabulary</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Keywords and definitions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Formulae and equations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Labelled diagrams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They aren’t great for learning things like process and more complex information which can’t be easily split up. Other ideas in this slideshow will help you with those more complex pieces of information.</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Use can use flashcards that are already done and available online, or you can make your own.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u="sng"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GB" sz="4800" b="0" i="0" u="none" strike="noStrike" kern="1200" cap="none" spc="0" normalizeH="0" baseline="0" noProof="0" dirty="0">
              <a:ln>
                <a:noFill/>
              </a:ln>
              <a:solidFill>
                <a:schemeClr val="bg1"/>
              </a:solidFill>
              <a:effectLst/>
              <a:uLnTx/>
              <a:uFillTx/>
              <a:latin typeface="Calibri"/>
              <a:ea typeface="+mn-ea"/>
              <a:cs typeface="+mn-cs"/>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US" sz="4800" b="0" i="0" u="none" strike="noStrike" kern="1200" cap="none" spc="0" normalizeH="0" baseline="0" noProof="0" dirty="0">
              <a:ln>
                <a:noFill/>
              </a:ln>
              <a:solidFill>
                <a:schemeClr val="bg1"/>
              </a:solidFill>
              <a:effectLst/>
              <a:uLnTx/>
              <a:uFillTx/>
              <a:latin typeface="Poppins"/>
              <a:ea typeface="+mn-ea"/>
              <a:cs typeface="+mn-cs"/>
            </a:endParaRPr>
          </a:p>
        </p:txBody>
      </p:sp>
      <p:sp>
        <p:nvSpPr>
          <p:cNvPr id="8" name="Google Shape;510;p41">
            <a:extLst>
              <a:ext uri="{FF2B5EF4-FFF2-40B4-BE49-F238E27FC236}">
                <a16:creationId xmlns:a16="http://schemas.microsoft.com/office/drawing/2014/main" id="{94DE802E-8D54-B0EC-F191-4817AB57016C}"/>
              </a:ext>
            </a:extLst>
          </p:cNvPr>
          <p:cNvSpPr/>
          <p:nvPr/>
        </p:nvSpPr>
        <p:spPr>
          <a:xfrm>
            <a:off x="4876800" y="3620026"/>
            <a:ext cx="12937455" cy="3046948"/>
          </a:xfrm>
          <a:prstGeom prst="rect">
            <a:avLst/>
          </a:prstGeom>
          <a:solidFill>
            <a:srgbClr val="FFC000"/>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latin typeface="Calibri"/>
              </a:rPr>
              <a:t>How to use effectively…</a:t>
            </a:r>
          </a:p>
          <a:p>
            <a:pPr marL="0" marR="0" lvl="0" indent="0" algn="ctr" rtl="0">
              <a:spcBef>
                <a:spcPts val="0"/>
              </a:spcBef>
              <a:spcAft>
                <a:spcPts val="0"/>
              </a:spcAft>
              <a:buNone/>
            </a:pPr>
            <a:r>
              <a:rPr lang="en-GB" sz="2400" dirty="0">
                <a:latin typeface="Calibri"/>
              </a:rPr>
              <a:t>Read the flashcard, turn it over and say the answer out loud. </a:t>
            </a:r>
          </a:p>
          <a:p>
            <a:pPr marL="0" marR="0" lvl="0" indent="0" algn="ctr" rtl="0">
              <a:spcBef>
                <a:spcPts val="0"/>
              </a:spcBef>
              <a:spcAft>
                <a:spcPts val="0"/>
              </a:spcAft>
              <a:buNone/>
            </a:pPr>
            <a:r>
              <a:rPr lang="en-GB" sz="2400" dirty="0">
                <a:latin typeface="Calibri"/>
              </a:rPr>
              <a:t>Group the flashcards based on your confidence. Have a pile which you know well, then a pile you sometimes get right but not always and another pile which you always forget. Focus on the ones you are least confident with. This will make everything else seem easier to do and in turn, build up your confidence. </a:t>
            </a:r>
          </a:p>
          <a:p>
            <a:pPr marL="0" marR="0" lvl="0" indent="0" algn="ctr" rtl="0">
              <a:spcBef>
                <a:spcPts val="0"/>
              </a:spcBef>
              <a:spcAft>
                <a:spcPts val="0"/>
              </a:spcAft>
              <a:buNone/>
            </a:pPr>
            <a:r>
              <a:rPr lang="en-GB" sz="2400" dirty="0">
                <a:latin typeface="Calibri"/>
              </a:rPr>
              <a:t>Finally, ask someone else to test you! They don’t have to know the content because the answers are there for them to read to you and then you repeat. </a:t>
            </a:r>
          </a:p>
        </p:txBody>
      </p:sp>
      <p:sp>
        <p:nvSpPr>
          <p:cNvPr id="9" name="Google Shape;510;p41">
            <a:extLst>
              <a:ext uri="{FF2B5EF4-FFF2-40B4-BE49-F238E27FC236}">
                <a16:creationId xmlns:a16="http://schemas.microsoft.com/office/drawing/2014/main" id="{2E068C33-6E7D-9B29-C2D8-2E373902E409}"/>
              </a:ext>
            </a:extLst>
          </p:cNvPr>
          <p:cNvSpPr/>
          <p:nvPr/>
        </p:nvSpPr>
        <p:spPr>
          <a:xfrm>
            <a:off x="13768142" y="386389"/>
            <a:ext cx="4042448" cy="2713899"/>
          </a:xfrm>
          <a:prstGeom prst="rect">
            <a:avLst/>
          </a:prstGeom>
          <a:solidFill>
            <a:srgbClr val="FFC000"/>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latin typeface="Calibri"/>
              </a:rPr>
              <a:t>So many students make the prettiest flashcards, but then never look at them again. </a:t>
            </a:r>
          </a:p>
          <a:p>
            <a:pPr marL="0" marR="0" lvl="0" indent="0" algn="ctr" rtl="0">
              <a:spcBef>
                <a:spcPts val="0"/>
              </a:spcBef>
              <a:spcAft>
                <a:spcPts val="0"/>
              </a:spcAft>
              <a:buNone/>
            </a:pPr>
            <a:r>
              <a:rPr lang="en-GB" sz="2400" b="1" i="1" u="sng" dirty="0">
                <a:latin typeface="Calibri"/>
              </a:rPr>
              <a:t>This is a waste of time! </a:t>
            </a:r>
          </a:p>
          <a:p>
            <a:pPr marL="0" marR="0" lvl="0" indent="0" algn="ctr" rtl="0">
              <a:spcBef>
                <a:spcPts val="0"/>
              </a:spcBef>
              <a:spcAft>
                <a:spcPts val="0"/>
              </a:spcAft>
              <a:buNone/>
            </a:pPr>
            <a:r>
              <a:rPr lang="en-GB" sz="2400" b="1" dirty="0">
                <a:latin typeface="Calibri"/>
              </a:rPr>
              <a:t>Look at how you can be more effective with your revision below…</a:t>
            </a:r>
          </a:p>
        </p:txBody>
      </p:sp>
    </p:spTree>
    <p:extLst>
      <p:ext uri="{BB962C8B-B14F-4D97-AF65-F5344CB8AC3E}">
        <p14:creationId xmlns:p14="http://schemas.microsoft.com/office/powerpoint/2010/main" val="63003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73515" y="0"/>
            <a:ext cx="18288000" cy="10287000"/>
          </a:xfrm>
          <a:prstGeom prst="rect">
            <a:avLst/>
          </a:prstGeom>
        </p:spPr>
      </p:pic>
      <p:grpSp>
        <p:nvGrpSpPr>
          <p:cNvPr id="3" name="Group 3"/>
          <p:cNvGrpSpPr/>
          <p:nvPr/>
        </p:nvGrpSpPr>
        <p:grpSpPr>
          <a:xfrm>
            <a:off x="-262856"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0"/>
            <a:ext cx="12431768" cy="1096839"/>
          </a:xfrm>
          <a:prstGeom prst="rect">
            <a:avLst/>
          </a:prstGeom>
        </p:spPr>
        <p:txBody>
          <a:bodyPr wrap="square" lIns="0" tIns="0" rIns="0" bIns="0" rtlCol="0" anchor="t">
            <a:spAutoFit/>
          </a:bodyPr>
          <a:lstStyle/>
          <a:p>
            <a:pPr>
              <a:lnSpc>
                <a:spcPts val="9725"/>
              </a:lnSpc>
              <a:spcBef>
                <a:spcPct val="0"/>
              </a:spcBef>
            </a:pPr>
            <a:r>
              <a:rPr lang="en-US" sz="6000" b="1" dirty="0">
                <a:solidFill>
                  <a:srgbClr val="FFFFFF"/>
                </a:solidFill>
                <a:latin typeface="Lato Bold"/>
              </a:rPr>
              <a:t>5. Flashcards</a:t>
            </a:r>
          </a:p>
        </p:txBody>
      </p:sp>
      <p:sp>
        <p:nvSpPr>
          <p:cNvPr id="7" name="TextBox 6">
            <a:extLst>
              <a:ext uri="{FF2B5EF4-FFF2-40B4-BE49-F238E27FC236}">
                <a16:creationId xmlns:a16="http://schemas.microsoft.com/office/drawing/2014/main" id="{86059E9F-49E1-1750-F2A5-39FA80662B8A}"/>
              </a:ext>
            </a:extLst>
          </p:cNvPr>
          <p:cNvSpPr txBox="1"/>
          <p:nvPr/>
        </p:nvSpPr>
        <p:spPr>
          <a:xfrm>
            <a:off x="-288256" y="1214314"/>
            <a:ext cx="12937456" cy="13172837"/>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 best flashcards have a question or prompt on one side (like a diagram or key word for instance) and then the answer on the back.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They are a great way of testing yourself and others, filling in gaps and assessing where your areas of weakness are.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Flashcards are good for:</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Important dates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Language vocabulary</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Keywords and definitions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Formulae and equations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Labelled diagrams</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They aren’t great for learning things like process and more complex information which can’t be easily split up. Other ideas in this slideshow will help you with those more complex pieces of information.</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Use can use flashcards that are already done and available online, or you can make your own.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u="sng"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GB" sz="4800" b="0" i="0" u="none" strike="noStrike" kern="1200" cap="none" spc="0" normalizeH="0" baseline="0" noProof="0" dirty="0">
              <a:ln>
                <a:noFill/>
              </a:ln>
              <a:solidFill>
                <a:schemeClr val="bg1"/>
              </a:solidFill>
              <a:effectLst/>
              <a:uLnTx/>
              <a:uFillTx/>
              <a:latin typeface="Calibri"/>
              <a:ea typeface="+mn-ea"/>
              <a:cs typeface="+mn-cs"/>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US" sz="4800" b="0" i="0" u="none" strike="noStrike" kern="1200" cap="none" spc="0" normalizeH="0" baseline="0" noProof="0" dirty="0">
              <a:ln>
                <a:noFill/>
              </a:ln>
              <a:solidFill>
                <a:schemeClr val="bg1"/>
              </a:solidFill>
              <a:effectLst/>
              <a:uLnTx/>
              <a:uFillTx/>
              <a:latin typeface="Poppins"/>
              <a:ea typeface="+mn-ea"/>
              <a:cs typeface="+mn-cs"/>
            </a:endParaRPr>
          </a:p>
        </p:txBody>
      </p:sp>
      <p:sp>
        <p:nvSpPr>
          <p:cNvPr id="8" name="Google Shape;510;p41">
            <a:extLst>
              <a:ext uri="{FF2B5EF4-FFF2-40B4-BE49-F238E27FC236}">
                <a16:creationId xmlns:a16="http://schemas.microsoft.com/office/drawing/2014/main" id="{94DE802E-8D54-B0EC-F191-4817AB57016C}"/>
              </a:ext>
            </a:extLst>
          </p:cNvPr>
          <p:cNvSpPr/>
          <p:nvPr/>
        </p:nvSpPr>
        <p:spPr>
          <a:xfrm>
            <a:off x="4876800" y="3620026"/>
            <a:ext cx="12937455" cy="3046948"/>
          </a:xfrm>
          <a:prstGeom prst="rect">
            <a:avLst/>
          </a:prstGeom>
          <a:solidFill>
            <a:srgbClr val="FFC000"/>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latin typeface="Calibri"/>
              </a:rPr>
              <a:t>How to use effectively…</a:t>
            </a:r>
          </a:p>
          <a:p>
            <a:pPr marL="0" marR="0" lvl="0" indent="0" algn="ctr" rtl="0">
              <a:spcBef>
                <a:spcPts val="0"/>
              </a:spcBef>
              <a:spcAft>
                <a:spcPts val="0"/>
              </a:spcAft>
              <a:buNone/>
            </a:pPr>
            <a:r>
              <a:rPr lang="en-GB" sz="2400" dirty="0">
                <a:latin typeface="Calibri"/>
              </a:rPr>
              <a:t>Read the flashcard, turn it over and say the answer out loud. </a:t>
            </a:r>
          </a:p>
          <a:p>
            <a:pPr marL="0" marR="0" lvl="0" indent="0" algn="ctr" rtl="0">
              <a:spcBef>
                <a:spcPts val="0"/>
              </a:spcBef>
              <a:spcAft>
                <a:spcPts val="0"/>
              </a:spcAft>
              <a:buNone/>
            </a:pPr>
            <a:r>
              <a:rPr lang="en-GB" sz="2400" dirty="0">
                <a:latin typeface="Calibri"/>
              </a:rPr>
              <a:t>Group the flashcards based on your confidence. Have a pile which you know well, then a pile you sometimes get right but not always and another pile which you always forget. Focus on the ones you are least confident with. This will make everything else seem easier to do and in turn, build up your confidence. </a:t>
            </a:r>
          </a:p>
          <a:p>
            <a:pPr marL="0" marR="0" lvl="0" indent="0" algn="ctr" rtl="0">
              <a:spcBef>
                <a:spcPts val="0"/>
              </a:spcBef>
              <a:spcAft>
                <a:spcPts val="0"/>
              </a:spcAft>
              <a:buNone/>
            </a:pPr>
            <a:r>
              <a:rPr lang="en-GB" sz="2400" dirty="0">
                <a:latin typeface="Calibri"/>
              </a:rPr>
              <a:t>Finally, ask someone else to test you! They don’t have to know the content because the answers are there for them to read to you and then you repeat. </a:t>
            </a:r>
          </a:p>
        </p:txBody>
      </p:sp>
      <p:sp>
        <p:nvSpPr>
          <p:cNvPr id="9" name="Google Shape;510;p41">
            <a:extLst>
              <a:ext uri="{FF2B5EF4-FFF2-40B4-BE49-F238E27FC236}">
                <a16:creationId xmlns:a16="http://schemas.microsoft.com/office/drawing/2014/main" id="{2E068C33-6E7D-9B29-C2D8-2E373902E409}"/>
              </a:ext>
            </a:extLst>
          </p:cNvPr>
          <p:cNvSpPr/>
          <p:nvPr/>
        </p:nvSpPr>
        <p:spPr>
          <a:xfrm>
            <a:off x="13768142" y="386389"/>
            <a:ext cx="4042448" cy="2713899"/>
          </a:xfrm>
          <a:prstGeom prst="rect">
            <a:avLst/>
          </a:prstGeom>
          <a:solidFill>
            <a:srgbClr val="FFC000"/>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latin typeface="Calibri"/>
              </a:rPr>
              <a:t>So many students make the prettiest flashcards, but then never look at them again. </a:t>
            </a:r>
          </a:p>
          <a:p>
            <a:pPr marL="0" marR="0" lvl="0" indent="0" algn="ctr" rtl="0">
              <a:spcBef>
                <a:spcPts val="0"/>
              </a:spcBef>
              <a:spcAft>
                <a:spcPts val="0"/>
              </a:spcAft>
              <a:buNone/>
            </a:pPr>
            <a:r>
              <a:rPr lang="en-GB" sz="2400" b="1" i="1" u="sng" dirty="0">
                <a:latin typeface="Calibri"/>
              </a:rPr>
              <a:t>This is a waste of time! </a:t>
            </a:r>
          </a:p>
          <a:p>
            <a:pPr marL="0" marR="0" lvl="0" indent="0" algn="ctr" rtl="0">
              <a:spcBef>
                <a:spcPts val="0"/>
              </a:spcBef>
              <a:spcAft>
                <a:spcPts val="0"/>
              </a:spcAft>
              <a:buNone/>
            </a:pPr>
            <a:r>
              <a:rPr lang="en-GB" sz="2400" b="1" dirty="0">
                <a:latin typeface="Calibri"/>
              </a:rPr>
              <a:t>Look at how you can be more effective with your revision below…</a:t>
            </a:r>
          </a:p>
        </p:txBody>
      </p:sp>
    </p:spTree>
    <p:extLst>
      <p:ext uri="{BB962C8B-B14F-4D97-AF65-F5344CB8AC3E}">
        <p14:creationId xmlns:p14="http://schemas.microsoft.com/office/powerpoint/2010/main" val="292877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73515" y="0"/>
            <a:ext cx="18288000" cy="10287000"/>
          </a:xfrm>
          <a:prstGeom prst="rect">
            <a:avLst/>
          </a:prstGeom>
        </p:spPr>
      </p:pic>
      <p:grpSp>
        <p:nvGrpSpPr>
          <p:cNvPr id="3" name="Group 3"/>
          <p:cNvGrpSpPr/>
          <p:nvPr/>
        </p:nvGrpSpPr>
        <p:grpSpPr>
          <a:xfrm>
            <a:off x="-262856"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0"/>
            <a:ext cx="12431768" cy="1096839"/>
          </a:xfrm>
          <a:prstGeom prst="rect">
            <a:avLst/>
          </a:prstGeom>
        </p:spPr>
        <p:txBody>
          <a:bodyPr wrap="square" lIns="0" tIns="0" rIns="0" bIns="0" rtlCol="0" anchor="t">
            <a:spAutoFit/>
          </a:bodyPr>
          <a:lstStyle/>
          <a:p>
            <a:pPr>
              <a:lnSpc>
                <a:spcPts val="9725"/>
              </a:lnSpc>
              <a:spcBef>
                <a:spcPct val="0"/>
              </a:spcBef>
            </a:pPr>
            <a:r>
              <a:rPr lang="en-US" sz="6000" b="1" dirty="0">
                <a:solidFill>
                  <a:srgbClr val="FFFFFF"/>
                </a:solidFill>
                <a:latin typeface="Lato Bold"/>
              </a:rPr>
              <a:t>6. Memory games</a:t>
            </a:r>
          </a:p>
        </p:txBody>
      </p:sp>
      <p:sp>
        <p:nvSpPr>
          <p:cNvPr id="7" name="TextBox 6">
            <a:extLst>
              <a:ext uri="{FF2B5EF4-FFF2-40B4-BE49-F238E27FC236}">
                <a16:creationId xmlns:a16="http://schemas.microsoft.com/office/drawing/2014/main" id="{86059E9F-49E1-1750-F2A5-39FA80662B8A}"/>
              </a:ext>
            </a:extLst>
          </p:cNvPr>
          <p:cNvSpPr txBox="1"/>
          <p:nvPr/>
        </p:nvSpPr>
        <p:spPr>
          <a:xfrm>
            <a:off x="-288256" y="1214314"/>
            <a:ext cx="12937456" cy="11400044"/>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Passive techniques which students find boring and often think is how you revise are reading and highlighting lots of text. They don’t help things stick in your mind very easily.</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Active techniques move knowledge from your short term memory to your long term memory. Flashcards are a good example that you have read about so far.</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Blurting is one technique where:</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Read or watch a video.</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Write down as much as you can remember.</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In a different colour, rewatch the video or re-read the text and add missing information.</a:t>
            </a:r>
          </a:p>
          <a:p>
            <a:pPr marL="514350" marR="0" lvl="0" indent="-514350" algn="l" defTabSz="914400" rtl="0" eaLnBrk="1" fontAlgn="auto" latinLnBrk="0" hangingPunct="1">
              <a:lnSpc>
                <a:spcPct val="90000"/>
              </a:lnSpc>
              <a:spcBef>
                <a:spcPts val="0"/>
              </a:spcBef>
              <a:spcAft>
                <a:spcPts val="0"/>
              </a:spcAft>
              <a:buClr>
                <a:schemeClr val="bg1"/>
              </a:buClr>
              <a:buSzPct val="100000"/>
              <a:buAutoNum type="arabicPeriod"/>
              <a:tabLst/>
              <a:defRPr/>
            </a:pPr>
            <a:r>
              <a:rPr lang="en-GB" sz="3200" dirty="0">
                <a:solidFill>
                  <a:schemeClr val="bg1"/>
                </a:solidFill>
                <a:latin typeface="Calibri"/>
              </a:rPr>
              <a:t>By using the second colour, you can visually see what you don’t remember.</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u="sng"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GB" sz="4800" b="0" i="0" u="none" strike="noStrike" kern="1200" cap="none" spc="0" normalizeH="0" baseline="0" noProof="0" dirty="0">
              <a:ln>
                <a:noFill/>
              </a:ln>
              <a:solidFill>
                <a:schemeClr val="bg1"/>
              </a:solidFill>
              <a:effectLst/>
              <a:uLnTx/>
              <a:uFillTx/>
              <a:latin typeface="Calibri"/>
              <a:ea typeface="+mn-ea"/>
              <a:cs typeface="+mn-cs"/>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kumimoji="0" lang="en-US" sz="4800" b="0" i="0" u="none" strike="noStrike" kern="1200" cap="none" spc="0" normalizeH="0" baseline="0" noProof="0" dirty="0">
              <a:ln>
                <a:noFill/>
              </a:ln>
              <a:solidFill>
                <a:schemeClr val="bg1"/>
              </a:solidFill>
              <a:effectLst/>
              <a:uLnTx/>
              <a:uFillTx/>
              <a:latin typeface="Poppins"/>
              <a:ea typeface="+mn-ea"/>
              <a:cs typeface="+mn-cs"/>
            </a:endParaRPr>
          </a:p>
        </p:txBody>
      </p:sp>
      <p:pic>
        <p:nvPicPr>
          <p:cNvPr id="6146" name="Picture 2" descr="Revision 'blurt' sheet template ...">
            <a:extLst>
              <a:ext uri="{FF2B5EF4-FFF2-40B4-BE49-F238E27FC236}">
                <a16:creationId xmlns:a16="http://schemas.microsoft.com/office/drawing/2014/main" id="{4B660DB5-3A94-FF00-804E-B72741F05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4600" y="1409700"/>
            <a:ext cx="4992259" cy="705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64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73515" y="0"/>
            <a:ext cx="18288000" cy="10287000"/>
          </a:xfrm>
          <a:prstGeom prst="rect">
            <a:avLst/>
          </a:prstGeom>
        </p:spPr>
      </p:pic>
      <p:grpSp>
        <p:nvGrpSpPr>
          <p:cNvPr id="3" name="Group 3"/>
          <p:cNvGrpSpPr/>
          <p:nvPr/>
        </p:nvGrpSpPr>
        <p:grpSpPr>
          <a:xfrm>
            <a:off x="-262856" y="-130175"/>
            <a:ext cx="13627100"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0"/>
            <a:ext cx="12431768" cy="1096839"/>
          </a:xfrm>
          <a:prstGeom prst="rect">
            <a:avLst/>
          </a:prstGeom>
        </p:spPr>
        <p:txBody>
          <a:bodyPr wrap="square" lIns="0" tIns="0" rIns="0" bIns="0" rtlCol="0" anchor="t">
            <a:spAutoFit/>
          </a:bodyPr>
          <a:lstStyle/>
          <a:p>
            <a:pPr>
              <a:lnSpc>
                <a:spcPts val="9725"/>
              </a:lnSpc>
              <a:spcBef>
                <a:spcPct val="0"/>
              </a:spcBef>
            </a:pPr>
            <a:r>
              <a:rPr lang="en-US" sz="6000" b="1" dirty="0">
                <a:solidFill>
                  <a:srgbClr val="FFFFFF"/>
                </a:solidFill>
                <a:latin typeface="Lato Bold"/>
              </a:rPr>
              <a:t>7. Chunking </a:t>
            </a:r>
          </a:p>
        </p:txBody>
      </p:sp>
      <p:sp>
        <p:nvSpPr>
          <p:cNvPr id="7" name="TextBox 6">
            <a:extLst>
              <a:ext uri="{FF2B5EF4-FFF2-40B4-BE49-F238E27FC236}">
                <a16:creationId xmlns:a16="http://schemas.microsoft.com/office/drawing/2014/main" id="{86059E9F-49E1-1750-F2A5-39FA80662B8A}"/>
              </a:ext>
            </a:extLst>
          </p:cNvPr>
          <p:cNvSpPr txBox="1"/>
          <p:nvPr/>
        </p:nvSpPr>
        <p:spPr>
          <a:xfrm>
            <a:off x="-288256" y="1214314"/>
            <a:ext cx="11519086" cy="9621095"/>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Chunking is a great way at helping our brain remember bits of information. Like a phone number, you are likely to remember 3 numbers at a time rather than the entire number.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Chunking is taking larger chunks of information into smaller ones so it’s easier to remember. </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Examples like grouping people or events like characters from a novel, or group words into categories like French words on sport, school etc.</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Look for connections between bits of information, and write these out which chunks the information better for you to remember!</a:t>
            </a: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3200"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r>
              <a:rPr lang="en-GB" sz="3200" dirty="0">
                <a:solidFill>
                  <a:schemeClr val="bg1"/>
                </a:solidFill>
                <a:latin typeface="Calibri"/>
              </a:rPr>
              <a:t>Mnemonics are a good way of chunking information too, for instance from lowest to highest frequency we have radio waves, microwaves, infrared light, visible light, ultraviolet light, x-rays, and gamma rays. The mnemonic is: Raging Martians Invaded Venus Using X-ray Guns.</a:t>
            </a:r>
            <a:endParaRPr lang="en-GB" sz="4800" u="sng" dirty="0">
              <a:solidFill>
                <a:schemeClr val="bg1"/>
              </a:solidFill>
              <a:latin typeface="Calibri"/>
            </a:endParaRPr>
          </a:p>
          <a:p>
            <a:pPr marR="0" lvl="0" algn="l" defTabSz="914400" rtl="0" eaLnBrk="1" fontAlgn="auto" latinLnBrk="0" hangingPunct="1">
              <a:lnSpc>
                <a:spcPct val="90000"/>
              </a:lnSpc>
              <a:spcBef>
                <a:spcPts val="0"/>
              </a:spcBef>
              <a:spcAft>
                <a:spcPts val="0"/>
              </a:spcAft>
              <a:buClr>
                <a:schemeClr val="bg1"/>
              </a:buClr>
              <a:buSzPct val="100000"/>
              <a:tabLst/>
              <a:defRPr/>
            </a:pPr>
            <a:endParaRPr lang="en-GB" sz="4800" dirty="0">
              <a:solidFill>
                <a:schemeClr val="bg1"/>
              </a:solidFill>
              <a:latin typeface="Calibri"/>
            </a:endParaRPr>
          </a:p>
        </p:txBody>
      </p:sp>
      <p:pic>
        <p:nvPicPr>
          <p:cNvPr id="8" name="Picture 7">
            <a:extLst>
              <a:ext uri="{FF2B5EF4-FFF2-40B4-BE49-F238E27FC236}">
                <a16:creationId xmlns:a16="http://schemas.microsoft.com/office/drawing/2014/main" id="{F8C0E997-E18B-322D-D491-07BC8A2D8101}"/>
              </a:ext>
            </a:extLst>
          </p:cNvPr>
          <p:cNvPicPr>
            <a:picLocks noChangeAspect="1"/>
          </p:cNvPicPr>
          <p:nvPr/>
        </p:nvPicPr>
        <p:blipFill>
          <a:blip r:embed="rId3"/>
          <a:stretch>
            <a:fillRect/>
          </a:stretch>
        </p:blipFill>
        <p:spPr>
          <a:xfrm>
            <a:off x="11525614" y="631578"/>
            <a:ext cx="6394087" cy="3619500"/>
          </a:xfrm>
          <a:prstGeom prst="rect">
            <a:avLst/>
          </a:prstGeom>
        </p:spPr>
      </p:pic>
    </p:spTree>
    <p:extLst>
      <p:ext uri="{BB962C8B-B14F-4D97-AF65-F5344CB8AC3E}">
        <p14:creationId xmlns:p14="http://schemas.microsoft.com/office/powerpoint/2010/main" val="351707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500" b="12500"/>
          <a:stretch>
            <a:fillRect/>
          </a:stretch>
        </p:blipFill>
        <p:spPr>
          <a:xfrm>
            <a:off x="-73515" y="0"/>
            <a:ext cx="18288000" cy="10287000"/>
          </a:xfrm>
          <a:prstGeom prst="rect">
            <a:avLst/>
          </a:prstGeom>
        </p:spPr>
      </p:pic>
      <p:grpSp>
        <p:nvGrpSpPr>
          <p:cNvPr id="3" name="Group 3"/>
          <p:cNvGrpSpPr/>
          <p:nvPr/>
        </p:nvGrpSpPr>
        <p:grpSpPr>
          <a:xfrm>
            <a:off x="-262856" y="-130175"/>
            <a:ext cx="18550856" cy="10547350"/>
            <a:chOff x="0" y="0"/>
            <a:chExt cx="3589030" cy="2777903"/>
          </a:xfrm>
        </p:grpSpPr>
        <p:sp>
          <p:nvSpPr>
            <p:cNvPr id="4" name="Freeform 4"/>
            <p:cNvSpPr/>
            <p:nvPr/>
          </p:nvSpPr>
          <p:spPr>
            <a:xfrm>
              <a:off x="0" y="0"/>
              <a:ext cx="3589031" cy="2777903"/>
            </a:xfrm>
            <a:custGeom>
              <a:avLst/>
              <a:gdLst/>
              <a:ahLst/>
              <a:cxnLst/>
              <a:rect l="l" t="t" r="r" b="b"/>
              <a:pathLst>
                <a:path w="3589031" h="2777903">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rotWithShape="1">
              <a:gsLst>
                <a:gs pos="0">
                  <a:srgbClr val="000000">
                    <a:alpha val="100000"/>
                  </a:srgbClr>
                </a:gs>
                <a:gs pos="100000">
                  <a:srgbClr val="1B45DB">
                    <a:alpha val="100000"/>
                  </a:srgbClr>
                </a:gs>
              </a:gsLst>
              <a:lin ang="0"/>
            </a:gra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3515" y="1"/>
            <a:ext cx="11960715" cy="2340769"/>
          </a:xfrm>
          <a:prstGeom prst="rect">
            <a:avLst/>
          </a:prstGeom>
        </p:spPr>
        <p:txBody>
          <a:bodyPr wrap="square" lIns="0" tIns="0" rIns="0" bIns="0" rtlCol="0" anchor="t">
            <a:spAutoFit/>
          </a:bodyPr>
          <a:lstStyle/>
          <a:p>
            <a:pPr>
              <a:lnSpc>
                <a:spcPts val="9725"/>
              </a:lnSpc>
              <a:spcBef>
                <a:spcPct val="0"/>
              </a:spcBef>
            </a:pPr>
            <a:r>
              <a:rPr lang="en-US" sz="4400" b="1">
                <a:solidFill>
                  <a:srgbClr val="FFFFFF"/>
                </a:solidFill>
                <a:latin typeface="Lato Bold"/>
              </a:rPr>
              <a:t>BUT </a:t>
            </a:r>
            <a:r>
              <a:rPr lang="en-US" sz="4400" b="1" dirty="0">
                <a:solidFill>
                  <a:srgbClr val="FFFFFF"/>
                </a:solidFill>
                <a:latin typeface="Lato Bold"/>
              </a:rPr>
              <a:t>I don’t even know where to start???????? </a:t>
            </a:r>
            <a:r>
              <a:rPr lang="en-US" sz="4400" b="1" dirty="0">
                <a:solidFill>
                  <a:srgbClr val="FFFFFF"/>
                </a:solidFill>
                <a:latin typeface="Lato Bold"/>
                <a:sym typeface="Wingdings" panose="05000000000000000000" pitchFamily="2" charset="2"/>
              </a:rPr>
              <a:t> HELP</a:t>
            </a:r>
            <a:endParaRPr lang="en-US" sz="4400" b="1" dirty="0">
              <a:solidFill>
                <a:srgbClr val="FFFFFF"/>
              </a:solidFill>
              <a:latin typeface="Lato Bold"/>
            </a:endParaRPr>
          </a:p>
        </p:txBody>
      </p:sp>
      <p:pic>
        <p:nvPicPr>
          <p:cNvPr id="12290" name="Picture 2">
            <a:extLst>
              <a:ext uri="{FF2B5EF4-FFF2-40B4-BE49-F238E27FC236}">
                <a16:creationId xmlns:a16="http://schemas.microsoft.com/office/drawing/2014/main" id="{E5749B61-486F-B1FB-E6A1-EECBA5D4F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15" y="2686493"/>
            <a:ext cx="11092241" cy="709063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510;p41">
            <a:extLst>
              <a:ext uri="{FF2B5EF4-FFF2-40B4-BE49-F238E27FC236}">
                <a16:creationId xmlns:a16="http://schemas.microsoft.com/office/drawing/2014/main" id="{AF7BB9E6-0926-0265-2D82-406C4951F387}"/>
              </a:ext>
            </a:extLst>
          </p:cNvPr>
          <p:cNvSpPr/>
          <p:nvPr/>
        </p:nvSpPr>
        <p:spPr>
          <a:xfrm>
            <a:off x="11610370" y="240352"/>
            <a:ext cx="6096000" cy="9806295"/>
          </a:xfrm>
          <a:prstGeom prst="rect">
            <a:avLst/>
          </a:prstGeom>
          <a:solidFill>
            <a:srgbClr val="FFC000"/>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GB" sz="2800" b="1" u="sng" dirty="0">
                <a:latin typeface="Calibri"/>
              </a:rPr>
              <a:t>Do the following:</a:t>
            </a:r>
          </a:p>
          <a:p>
            <a:pPr marL="742950" marR="0" lvl="0" indent="-742950" rtl="0">
              <a:spcBef>
                <a:spcPts val="0"/>
              </a:spcBef>
              <a:spcAft>
                <a:spcPts val="0"/>
              </a:spcAft>
              <a:buAutoNum type="arabicPeriod"/>
            </a:pPr>
            <a:r>
              <a:rPr lang="en-GB" sz="2800" dirty="0">
                <a:latin typeface="Calibri"/>
              </a:rPr>
              <a:t>Use a template like this one. </a:t>
            </a:r>
          </a:p>
          <a:p>
            <a:pPr marL="742950" marR="0" lvl="0" indent="-742950" rtl="0">
              <a:spcBef>
                <a:spcPts val="0"/>
              </a:spcBef>
              <a:spcAft>
                <a:spcPts val="0"/>
              </a:spcAft>
              <a:buAutoNum type="arabicPeriod"/>
            </a:pPr>
            <a:r>
              <a:rPr lang="en-GB" sz="2800" dirty="0">
                <a:latin typeface="Calibri"/>
              </a:rPr>
              <a:t>Add in all your school time, clubs, when you eat.</a:t>
            </a:r>
          </a:p>
          <a:p>
            <a:pPr marL="742950" marR="0" lvl="0" indent="-742950" rtl="0">
              <a:spcBef>
                <a:spcPts val="0"/>
              </a:spcBef>
              <a:spcAft>
                <a:spcPts val="0"/>
              </a:spcAft>
              <a:buAutoNum type="arabicPeriod"/>
            </a:pPr>
            <a:r>
              <a:rPr lang="en-GB" sz="2800" dirty="0">
                <a:latin typeface="Calibri"/>
              </a:rPr>
              <a:t>Fill in the rest of the gaps with your subjects of focus, equally. Be strict with this.</a:t>
            </a:r>
          </a:p>
          <a:p>
            <a:pPr marL="742950" marR="0" lvl="0" indent="-742950" rtl="0">
              <a:spcBef>
                <a:spcPts val="0"/>
              </a:spcBef>
              <a:spcAft>
                <a:spcPts val="0"/>
              </a:spcAft>
              <a:buAutoNum type="arabicPeriod"/>
            </a:pPr>
            <a:r>
              <a:rPr lang="en-GB" sz="2800" dirty="0">
                <a:latin typeface="Calibri"/>
              </a:rPr>
              <a:t>Discipline yourself, stick to it and remember to have breaks. </a:t>
            </a:r>
          </a:p>
          <a:p>
            <a:pPr marL="742950" marR="0" lvl="0" indent="-742950" rtl="0">
              <a:spcBef>
                <a:spcPts val="0"/>
              </a:spcBef>
              <a:spcAft>
                <a:spcPts val="0"/>
              </a:spcAft>
              <a:buAutoNum type="arabicPeriod"/>
            </a:pPr>
            <a:r>
              <a:rPr lang="en-GB" sz="2800" dirty="0">
                <a:latin typeface="Calibri"/>
              </a:rPr>
              <a:t>Have dedicated “down-time” where you will see friends, relax ad get fresh air. </a:t>
            </a:r>
          </a:p>
          <a:p>
            <a:pPr marL="742950" marR="0" lvl="0" indent="-742950" rtl="0">
              <a:spcBef>
                <a:spcPts val="0"/>
              </a:spcBef>
              <a:spcAft>
                <a:spcPts val="0"/>
              </a:spcAft>
              <a:buAutoNum type="arabicPeriod"/>
            </a:pPr>
            <a:r>
              <a:rPr lang="en-GB" sz="2800" dirty="0">
                <a:latin typeface="Calibri"/>
              </a:rPr>
              <a:t>If you feel it is impossible… speak to your form tutor. They will sit and help you plan how to fit it into your individual schedule.</a:t>
            </a:r>
          </a:p>
          <a:p>
            <a:pPr marL="742950" marR="0" lvl="0" indent="-742950" rtl="0">
              <a:spcBef>
                <a:spcPts val="0"/>
              </a:spcBef>
              <a:spcAft>
                <a:spcPts val="0"/>
              </a:spcAft>
              <a:buAutoNum type="arabicPeriod"/>
            </a:pPr>
            <a:r>
              <a:rPr lang="en-GB" sz="2800" dirty="0">
                <a:latin typeface="Calibri"/>
              </a:rPr>
              <a:t>If you try it for 2 weeks and feel like it is unmanageable, change it! Try again and see if it works better. You could reduce the time dedicated to each subject or be available for another. </a:t>
            </a:r>
          </a:p>
        </p:txBody>
      </p:sp>
    </p:spTree>
    <p:extLst>
      <p:ext uri="{BB962C8B-B14F-4D97-AF65-F5344CB8AC3E}">
        <p14:creationId xmlns:p14="http://schemas.microsoft.com/office/powerpoint/2010/main" val="4067827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8BAAB1FC7E0F4FB1381C8D70173FF2" ma:contentTypeVersion="18" ma:contentTypeDescription="Create a new document." ma:contentTypeScope="" ma:versionID="69ca07529f1bf1c8317beb9f73faf0da">
  <xsd:schema xmlns:xsd="http://www.w3.org/2001/XMLSchema" xmlns:xs="http://www.w3.org/2001/XMLSchema" xmlns:p="http://schemas.microsoft.com/office/2006/metadata/properties" xmlns:ns2="73323a87-a4a9-409f-92e6-bff1393f288c" xmlns:ns3="97a62d95-d304-4ff7-be49-61dcbe63b0de" targetNamespace="http://schemas.microsoft.com/office/2006/metadata/properties" ma:root="true" ma:fieldsID="1956fa73142e45a4b53b39014853f0ba" ns2:_="" ns3:_="">
    <xsd:import namespace="73323a87-a4a9-409f-92e6-bff1393f288c"/>
    <xsd:import namespace="97a62d95-d304-4ff7-be49-61dcbe63b0d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3a87-a4a9-409f-92e6-bff1393f2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c41088-8127-4003-a153-4a0f1fcfbd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a62d95-d304-4ff7-be49-61dcbe63b0d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8ddfb5-f4a7-43c1-8c2b-1603ba93dd86}" ma:internalName="TaxCatchAll" ma:showField="CatchAllData" ma:web="97a62d95-d304-4ff7-be49-61dcbe63b0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277A0-4764-4119-AF4D-54500291B625}">
  <ds:schemaRefs>
    <ds:schemaRef ds:uri="http://schemas.microsoft.com/sharepoint/v3/contenttype/forms"/>
  </ds:schemaRefs>
</ds:datastoreItem>
</file>

<file path=customXml/itemProps2.xml><?xml version="1.0" encoding="utf-8"?>
<ds:datastoreItem xmlns:ds="http://schemas.openxmlformats.org/officeDocument/2006/customXml" ds:itemID="{E2F0AE3C-845A-4EF7-A4E2-20E0AB882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23a87-a4a9-409f-92e6-bff1393f288c"/>
    <ds:schemaRef ds:uri="97a62d95-d304-4ff7-be49-61dcbe63b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3302</TotalTime>
  <Words>1663</Words>
  <Application>Microsoft Office PowerPoint</Application>
  <PresentationFormat>Custom</PresentationFormat>
  <Paragraphs>159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Lato Bold</vt:lpstr>
      <vt:lpstr>Calibri</vt:lpstr>
      <vt:lpstr>Poppins</vt:lpstr>
      <vt:lpstr>League Spartan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HODGSON PD SLIDE DECK</dc:title>
  <dc:creator>Carly Macleod</dc:creator>
  <cp:lastModifiedBy>Carly Macleod</cp:lastModifiedBy>
  <cp:revision>28</cp:revision>
  <dcterms:created xsi:type="dcterms:W3CDTF">2006-08-16T00:00:00Z</dcterms:created>
  <dcterms:modified xsi:type="dcterms:W3CDTF">2025-05-20T11:39:34Z</dcterms:modified>
  <dc:identifier>DAFoaCZIjc4</dc:identifier>
</cp:coreProperties>
</file>